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4" r:id="rId1"/>
  </p:sldMasterIdLst>
  <p:notesMasterIdLst>
    <p:notesMasterId r:id="rId10"/>
  </p:notesMasterIdLst>
  <p:sldIdLst>
    <p:sldId id="264" r:id="rId2"/>
    <p:sldId id="256" r:id="rId3"/>
    <p:sldId id="258" r:id="rId4"/>
    <p:sldId id="259" r:id="rId5"/>
    <p:sldId id="260" r:id="rId6"/>
    <p:sldId id="261" r:id="rId7"/>
    <p:sldId id="265" r:id="rId8"/>
    <p:sldId id="271" r:id="rId9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43389C3-4CC3-2E40-8EEA-D36E13C18EB7}">
          <p14:sldIdLst>
            <p14:sldId id="264"/>
            <p14:sldId id="256"/>
            <p14:sldId id="258"/>
            <p14:sldId id="259"/>
            <p14:sldId id="260"/>
            <p14:sldId id="261"/>
            <p14:sldId id="265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2A47"/>
    <a:srgbClr val="8EB4BD"/>
    <a:srgbClr val="EEC25F"/>
    <a:srgbClr val="2831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156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ering (Staff)" userId="8ff83957-baf4-44c6-ba3f-7944f86172f5" providerId="ADAL" clId="{E0920407-9DBA-40A9-BDCB-E0067B9F9C8A}"/>
    <pc:docChg chg="modSld">
      <pc:chgData name="Catering (Staff)" userId="8ff83957-baf4-44c6-ba3f-7944f86172f5" providerId="ADAL" clId="{E0920407-9DBA-40A9-BDCB-E0067B9F9C8A}" dt="2025-01-07T11:22:41.654" v="30" actId="20577"/>
      <pc:docMkLst>
        <pc:docMk/>
      </pc:docMkLst>
      <pc:sldChg chg="modSp mod">
        <pc:chgData name="Catering (Staff)" userId="8ff83957-baf4-44c6-ba3f-7944f86172f5" providerId="ADAL" clId="{E0920407-9DBA-40A9-BDCB-E0067B9F9C8A}" dt="2025-01-07T11:22:41.654" v="30" actId="20577"/>
        <pc:sldMkLst>
          <pc:docMk/>
          <pc:sldMk cId="220487361" sldId="258"/>
        </pc:sldMkLst>
        <pc:graphicFrameChg chg="modGraphic">
          <ac:chgData name="Catering (Staff)" userId="8ff83957-baf4-44c6-ba3f-7944f86172f5" providerId="ADAL" clId="{E0920407-9DBA-40A9-BDCB-E0067B9F9C8A}" dt="2025-01-07T11:22:41.654" v="30" actId="20577"/>
          <ac:graphicFrameMkLst>
            <pc:docMk/>
            <pc:sldMk cId="220487361" sldId="258"/>
            <ac:graphicFrameMk id="2" creationId="{D98DEE0F-CCAB-D040-81BB-94CA96002E94}"/>
          </ac:graphicFrameMkLst>
        </pc:graphicFrameChg>
      </pc:sldChg>
      <pc:sldChg chg="modSp mod">
        <pc:chgData name="Catering (Staff)" userId="8ff83957-baf4-44c6-ba3f-7944f86172f5" providerId="ADAL" clId="{E0920407-9DBA-40A9-BDCB-E0067B9F9C8A}" dt="2025-01-07T11:19:46.061" v="15" actId="20577"/>
        <pc:sldMkLst>
          <pc:docMk/>
          <pc:sldMk cId="3681246146" sldId="261"/>
        </pc:sldMkLst>
        <pc:graphicFrameChg chg="modGraphic">
          <ac:chgData name="Catering (Staff)" userId="8ff83957-baf4-44c6-ba3f-7944f86172f5" providerId="ADAL" clId="{E0920407-9DBA-40A9-BDCB-E0067B9F9C8A}" dt="2025-01-07T11:19:46.061" v="15" actId="20577"/>
          <ac:graphicFrameMkLst>
            <pc:docMk/>
            <pc:sldMk cId="3681246146" sldId="261"/>
            <ac:graphicFrameMk id="2" creationId="{D98DEE0F-CCAB-D040-81BB-94CA96002E9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60" cy="498056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563F25B3-545F-6E42-A287-ACCA8A8AC3E6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39838"/>
            <a:ext cx="4737100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60" cy="49805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60" cy="498055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24A8697C-20D1-A94B-8171-CD63CB058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523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99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99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39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73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0015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0193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251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A8697C-20D1-A94B-8171-CD63CB0589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006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9899" y="-9334"/>
            <a:ext cx="10723753" cy="7578343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972" y="2650553"/>
            <a:ext cx="6813013" cy="1814743"/>
          </a:xfrm>
        </p:spPr>
        <p:txBody>
          <a:bodyPr anchor="b">
            <a:noAutofit/>
          </a:bodyPr>
          <a:lstStyle>
            <a:lvl1pPr algn="r">
              <a:defRPr sz="5952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972" y="4465295"/>
            <a:ext cx="6813013" cy="1209128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7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3751839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8" y="4927788"/>
            <a:ext cx="7422197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908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87454" y="4003828"/>
            <a:ext cx="6337219" cy="419982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76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27788"/>
            <a:ext cx="7422198" cy="1731695"/>
          </a:xfrm>
        </p:spPr>
        <p:txBody>
          <a:bodyPr anchor="ctr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8045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129659"/>
            <a:ext cx="7422198" cy="2861014"/>
          </a:xfrm>
        </p:spPr>
        <p:txBody>
          <a:bodyPr anchor="b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87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6050" y="671971"/>
            <a:ext cx="7100026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64420" y="871246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889888" y="3181894"/>
            <a:ext cx="534730" cy="644607"/>
          </a:xfrm>
          <a:prstGeom prst="rect">
            <a:avLst/>
          </a:prstGeom>
        </p:spPr>
        <p:txBody>
          <a:bodyPr vert="horz" lIns="100796" tIns="50398" rIns="100796" bIns="50398" rtlCol="0" anchor="ctr">
            <a:noAutofit/>
          </a:bodyPr>
          <a:lstStyle/>
          <a:p>
            <a:pPr lvl="0"/>
            <a:r>
              <a:rPr lang="en-US" sz="8818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1203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94" y="671971"/>
            <a:ext cx="7414890" cy="3331857"/>
          </a:xfrm>
        </p:spPr>
        <p:txBody>
          <a:bodyPr anchor="ctr">
            <a:normAutofit/>
          </a:bodyPr>
          <a:lstStyle>
            <a:lvl1pPr algn="l">
              <a:defRPr sz="485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712784" y="4423810"/>
            <a:ext cx="7422200" cy="56686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646">
                <a:solidFill>
                  <a:schemeClr val="accent1"/>
                </a:solidFill>
              </a:defRPr>
            </a:lvl1pPr>
            <a:lvl2pPr marL="503972" indent="0">
              <a:buFontTx/>
              <a:buNone/>
              <a:defRPr/>
            </a:lvl2pPr>
            <a:lvl3pPr marL="1007943" indent="0">
              <a:buFontTx/>
              <a:buNone/>
              <a:defRPr/>
            </a:lvl3pPr>
            <a:lvl4pPr marL="1511915" indent="0">
              <a:buFontTx/>
              <a:buNone/>
              <a:defRPr/>
            </a:lvl4pPr>
            <a:lvl5pPr marL="2015886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1668810"/>
          </a:xfrm>
        </p:spPr>
        <p:txBody>
          <a:bodyPr anchor="t">
            <a:normAutofit/>
          </a:bodyPr>
          <a:lstStyle>
            <a:lvl1pPr marL="0" indent="0" algn="l">
              <a:buNone/>
              <a:defRPr sz="1984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3373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57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89097" y="671972"/>
            <a:ext cx="1144496" cy="5788752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2786" y="671972"/>
            <a:ext cx="6074393" cy="578875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159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96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27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2977208"/>
            <a:ext cx="7422198" cy="2013467"/>
          </a:xfrm>
        </p:spPr>
        <p:txBody>
          <a:bodyPr anchor="b"/>
          <a:lstStyle>
            <a:lvl1pPr algn="l">
              <a:defRPr sz="4409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4990673"/>
            <a:ext cx="7422198" cy="948432"/>
          </a:xfrm>
        </p:spPr>
        <p:txBody>
          <a:bodyPr anchor="t"/>
          <a:lstStyle>
            <a:lvl1pPr marL="0" indent="0" algn="l">
              <a:buNone/>
              <a:defRPr sz="2205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503972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64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8" y="671971"/>
            <a:ext cx="7422197" cy="1455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2381649"/>
            <a:ext cx="3610836" cy="4277832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24148" y="2381651"/>
            <a:ext cx="3610837" cy="4277834"/>
          </a:xfrm>
        </p:spPr>
        <p:txBody>
          <a:bodyPr>
            <a:normAutofit/>
          </a:bodyPr>
          <a:lstStyle>
            <a:lvl1pPr>
              <a:defRPr sz="1984"/>
            </a:lvl1pPr>
            <a:lvl2pPr>
              <a:defRPr sz="1764"/>
            </a:lvl2pPr>
            <a:lvl3pPr>
              <a:defRPr sz="1543"/>
            </a:lvl3pPr>
            <a:lvl4pPr>
              <a:defRPr sz="1323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15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2786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21149" y="2382084"/>
            <a:ext cx="3613833" cy="635222"/>
          </a:xfrm>
        </p:spPr>
        <p:txBody>
          <a:bodyPr anchor="b">
            <a:noAutofit/>
          </a:bodyPr>
          <a:lstStyle>
            <a:lvl1pPr marL="0" indent="0">
              <a:buNone/>
              <a:defRPr sz="2646" b="0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21149" y="3017307"/>
            <a:ext cx="3613833" cy="364217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65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671971"/>
            <a:ext cx="7422197" cy="14559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69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878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1651933"/>
            <a:ext cx="3262479" cy="1409272"/>
          </a:xfrm>
        </p:spPr>
        <p:txBody>
          <a:bodyPr anchor="b">
            <a:normAutofit/>
          </a:bodyPr>
          <a:lstStyle>
            <a:lvl1pPr>
              <a:defRPr sz="220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5789" y="567610"/>
            <a:ext cx="3959194" cy="609187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3061205"/>
            <a:ext cx="3262479" cy="2848876"/>
          </a:xfrm>
        </p:spPr>
        <p:txBody>
          <a:bodyPr>
            <a:normAutofit/>
          </a:bodyPr>
          <a:lstStyle>
            <a:lvl1pPr marL="0" indent="0">
              <a:buNone/>
              <a:defRPr sz="1543"/>
            </a:lvl1pPr>
            <a:lvl2pPr marL="377979" indent="0">
              <a:buNone/>
              <a:defRPr sz="1157"/>
            </a:lvl2pPr>
            <a:lvl3pPr marL="755957" indent="0">
              <a:buNone/>
              <a:defRPr sz="992"/>
            </a:lvl3pPr>
            <a:lvl4pPr marL="1133936" indent="0">
              <a:buNone/>
              <a:defRPr sz="827"/>
            </a:lvl4pPr>
            <a:lvl5pPr marL="1511915" indent="0">
              <a:buNone/>
              <a:defRPr sz="827"/>
            </a:lvl5pPr>
            <a:lvl6pPr marL="1889893" indent="0">
              <a:buNone/>
              <a:defRPr sz="827"/>
            </a:lvl6pPr>
            <a:lvl7pPr marL="2267872" indent="0">
              <a:buNone/>
              <a:defRPr sz="827"/>
            </a:lvl7pPr>
            <a:lvl8pPr marL="2645851" indent="0">
              <a:buNone/>
              <a:defRPr sz="827"/>
            </a:lvl8pPr>
            <a:lvl9pPr marL="3023829" indent="0">
              <a:buNone/>
              <a:defRPr sz="82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63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2786" y="5291772"/>
            <a:ext cx="7422197" cy="624724"/>
          </a:xfrm>
        </p:spPr>
        <p:txBody>
          <a:bodyPr anchor="b">
            <a:normAutofit/>
          </a:bodyPr>
          <a:lstStyle>
            <a:lvl1pPr algn="l">
              <a:defRPr sz="2646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12786" y="671971"/>
            <a:ext cx="7422197" cy="4239192"/>
          </a:xfrm>
        </p:spPr>
        <p:txBody>
          <a:bodyPr anchor="t">
            <a:normAutofit/>
          </a:bodyPr>
          <a:lstStyle>
            <a:lvl1pPr marL="0" indent="0" algn="ctr">
              <a:buNone/>
              <a:defRPr sz="1764"/>
            </a:lvl1pPr>
            <a:lvl2pPr marL="503972" indent="0">
              <a:buNone/>
              <a:defRPr sz="1764"/>
            </a:lvl2pPr>
            <a:lvl3pPr marL="1007943" indent="0">
              <a:buNone/>
              <a:defRPr sz="1764"/>
            </a:lvl3pPr>
            <a:lvl4pPr marL="1511915" indent="0">
              <a:buNone/>
              <a:defRPr sz="1764"/>
            </a:lvl4pPr>
            <a:lvl5pPr marL="2015886" indent="0">
              <a:buNone/>
              <a:defRPr sz="1764"/>
            </a:lvl5pPr>
            <a:lvl6pPr marL="2519858" indent="0">
              <a:buNone/>
              <a:defRPr sz="1764"/>
            </a:lvl6pPr>
            <a:lvl7pPr marL="3023829" indent="0">
              <a:buNone/>
              <a:defRPr sz="1764"/>
            </a:lvl7pPr>
            <a:lvl8pPr marL="3527801" indent="0">
              <a:buNone/>
              <a:defRPr sz="1764"/>
            </a:lvl8pPr>
            <a:lvl9pPr marL="4031772" indent="0">
              <a:buNone/>
              <a:defRPr sz="1764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2786" y="5916496"/>
            <a:ext cx="7422197" cy="742987"/>
          </a:xfrm>
        </p:spPr>
        <p:txBody>
          <a:bodyPr>
            <a:normAutofit/>
          </a:bodyPr>
          <a:lstStyle>
            <a:lvl1pPr marL="0" indent="0">
              <a:buNone/>
              <a:defRPr sz="132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37498-7C2C-C347-9FE5-9936DFC82059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13723-4263-8D4E-BF9C-682FD0817D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759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9900" y="-9334"/>
            <a:ext cx="10723754" cy="7578343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12787" y="671971"/>
            <a:ext cx="7422196" cy="14559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2786" y="2381651"/>
            <a:ext cx="7422197" cy="4277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20211" y="6659484"/>
            <a:ext cx="79993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2787" y="6659484"/>
            <a:ext cx="540550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35572" y="6659484"/>
            <a:ext cx="599413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accent1"/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2362DAB1-0570-2AB9-2E8D-142662928F38}"/>
              </a:ext>
            </a:extLst>
          </p:cNvPr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5556" y="1587"/>
            <a:ext cx="10680700" cy="7556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44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</p:sldLayoutIdLst>
  <p:txStyles>
    <p:titleStyle>
      <a:lvl1pPr algn="l" defTabSz="503972" rtl="0" eaLnBrk="1" latinLnBrk="0" hangingPunct="1">
        <a:spcBef>
          <a:spcPct val="0"/>
        </a:spcBef>
        <a:buNone/>
        <a:defRPr sz="3968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77979" indent="-377979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98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818954" indent="-314982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764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259929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4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763900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267872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771844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3275815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779787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4283758" indent="-251986" algn="l" defTabSz="503972" rtl="0" eaLnBrk="1" latinLnBrk="0" hangingPunct="1">
        <a:spcBef>
          <a:spcPts val="1102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23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503972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706371"/>
              </p:ext>
            </p:extLst>
          </p:nvPr>
        </p:nvGraphicFramePr>
        <p:xfrm>
          <a:off x="124344" y="154055"/>
          <a:ext cx="10567466" cy="7096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9638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509638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09638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09638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09638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09638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509638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407360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 Brunch</a:t>
                      </a:r>
                    </a:p>
                  </a:txBody>
                  <a:tcPr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781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Smoothie </a:t>
                      </a:r>
                      <a:b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Banana Strawberry 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Smoothie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Blueberry &amp; Blackberry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Smoothie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Chef’s Choice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Smoothie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Mango &amp; coconut 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Smoothie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Apple &amp; Raspberry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Smoothie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Chef’s Choice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Smoothie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Honey and Mixed Fruit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217585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Cumberland Pork Sausage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Poached Eggs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Baked Beans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Smoked Back Bacon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Potato Waffles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Boiled Eggs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Baked Beans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</a:t>
                      </a:r>
                      <a: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English Breakfast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Cumberland Sausages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Smoked Bacon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Grilled Tomatoes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Baked Beans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Sauteed Mushrooms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Scrambled Eggs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Hash Browns 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Smoked Back Bacon 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Fried Eggs 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Baked Beans </a:t>
                      </a:r>
                      <a:b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Fried Bread 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Cumberland Pork Sausage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Hash Browns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Scrambled Eggs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Baked Beans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Smoked Back Bacon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Fried Eggs </a:t>
                      </a: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Potato Waffles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</a:t>
                      </a: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40817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Full</a:t>
                      </a:r>
                      <a:r>
                        <a:rPr lang="en-US" sz="9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English Breakfast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Cumberland Sausages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Smoked Bacon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Grilled Tomatoes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Baked Beans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Sauteed Mushrooms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Loaded Hash Brown with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Garlic Mayo and Crispy Onions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Ham and Cheese Omelette 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9297393"/>
                  </a:ext>
                </a:extLst>
              </a:tr>
              <a:tr h="850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Apple Lattice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All Buttered Croissant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American Style Pancakes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Golden Syrup </a:t>
                      </a: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Pain au Chocolate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Salami and Cheese Crumpets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Pain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au Chocolate</a:t>
                      </a:r>
                      <a:b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kern="120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Cheese and Chorizo Toastie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kern="120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8504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Hot Creamy Porridge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with Toppings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Golden Syrup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781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Greek Yogurt Bar with Selection of Toppings,  Granola or Dried Fruits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Greek Yogurt Bar with Selection of Toppings,  Granola or Dried Fruits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Greek Yogurt Bar with Selection of Toppings,  Granola or Dried Fruits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>
                              <a:lumMod val="75000"/>
                              <a:lumOff val="25000"/>
                            </a:prstClr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Greek Yogurt Bar with Selection of Toppings,  Granola or Dried Fruits</a:t>
                      </a: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095737"/>
                  </a:ext>
                </a:extLst>
              </a:tr>
              <a:tr h="7811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Best of Both Toasted Bread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with Choice of</a:t>
                      </a:r>
                      <a:b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</a:br>
                      <a:r>
                        <a:rPr lang="en-US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Butter, Assorted Jams,</a:t>
                      </a:r>
                      <a:r>
                        <a:rPr lang="en-US" sz="900" b="0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 Marmite, Honey</a:t>
                      </a:r>
                      <a:endParaRPr lang="en-GB" sz="9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8333307"/>
                  </a:ext>
                </a:extLst>
              </a:tr>
              <a:tr h="4687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Speciality Teas, Coffees,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Calibri" panose="020F0502020204030204" pitchFamily="34" charset="0"/>
                          <a:ea typeface="Times New Roman"/>
                          <a:cs typeface="Calibri" panose="020F0502020204030204" pitchFamily="34" charset="0"/>
                        </a:rPr>
                        <a:t>Hot Chocolate, Fruit Juice, Water</a:t>
                      </a:r>
                    </a:p>
                  </a:txBody>
                  <a:tcPr marL="43140" marR="43140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4" name="Subtitle 5">
            <a:extLst>
              <a:ext uri="{FF2B5EF4-FFF2-40B4-BE49-F238E27FC236}">
                <a16:creationId xmlns:a16="http://schemas.microsoft.com/office/drawing/2014/main" id="{7948494E-8A1C-7742-B616-CE9FADA16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9487" y="0"/>
            <a:ext cx="9203224" cy="327990"/>
          </a:xfrm>
        </p:spPr>
        <p:txBody>
          <a:bodyPr>
            <a:normAutofit/>
          </a:bodyPr>
          <a:lstStyle/>
          <a:p>
            <a:pPr algn="ctr"/>
            <a:r>
              <a:rPr lang="en-US" sz="1200" b="1" dirty="0">
                <a:solidFill>
                  <a:schemeClr val="tx1"/>
                </a:solidFill>
                <a:latin typeface="Avenir Roman" panose="02000503020000020003" pitchFamily="2" charset="0"/>
              </a:rPr>
              <a:t>BREAKFAST MENU</a:t>
            </a:r>
          </a:p>
        </p:txBody>
      </p:sp>
    </p:spTree>
    <p:extLst>
      <p:ext uri="{BB962C8B-B14F-4D97-AF65-F5344CB8AC3E}">
        <p14:creationId xmlns:p14="http://schemas.microsoft.com/office/powerpoint/2010/main" val="1235306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0007672"/>
              </p:ext>
            </p:extLst>
          </p:nvPr>
        </p:nvGraphicFramePr>
        <p:xfrm>
          <a:off x="145915" y="455346"/>
          <a:ext cx="10545897" cy="71974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3859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461052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616434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623060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47781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629759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14395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329875"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</a:p>
                  </a:txBody>
                  <a:tcPr marL="98694" marR="98694" marT="49347" marB="49347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i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</a:p>
                  </a:txBody>
                  <a:tcPr marL="98694" marR="98694" marT="49347" marB="49347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51826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022428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8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rgbClr val="1B2A47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346866"/>
                  </a:ext>
                </a:extLst>
              </a:tr>
              <a:tr h="146779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 Bolognaise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Penne Pasta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Chicken Korma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Sticky Apricot and Thyme Glazed Ham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Red Wine Gravy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Beef, Carrot and Potato Stew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Jumbo Cumberland Sausage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Chorizo and Tomato Pasta Bake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000" b="1" i="0" u="none" strike="noStrike" cap="none" dirty="0">
                          <a:solidFill>
                            <a:srgbClr val="1B2A47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BRUNCH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47817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 Sweetcorn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Steamed peas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Homemade Garlic Bread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Rice 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Green Beans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Broccoli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naan bread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New Potatoes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Sautéed Mixed Cabbage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Fragrant Couscous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Broccoli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Glazed Parsnips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Chunky Seasoned Chips</a:t>
                      </a: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Curry Sauce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Mushy peas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Roasted Mediterranean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Tray Bake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Fennel Orange and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Rocket Salad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10684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Quorn and Lentil Bolognaise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Giant Vegetable Samosa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Butternut and Mushroom Wellington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 Root Vegetable &amp; Spinach pie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Vegetarian Battered Sausage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Tomato and Basil Pasta Bake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88475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Vanilla Rice Pudding with Fruit Compote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Lemon Drizzle Cake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Apple and Mixed Berry Crumble with Vanilla Custard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Doughnuts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Treacle tart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Chef’s Choice Dessert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rgbClr val="1B2A47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4" name="Subtitle 5">
            <a:extLst>
              <a:ext uri="{FF2B5EF4-FFF2-40B4-BE49-F238E27FC236}">
                <a16:creationId xmlns:a16="http://schemas.microsoft.com/office/drawing/2014/main" id="{7948494E-8A1C-7742-B616-CE9FADA16F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4524" y="12835"/>
            <a:ext cx="1402764" cy="599667"/>
          </a:xfrm>
        </p:spPr>
        <p:txBody>
          <a:bodyPr>
            <a:normAutofit/>
          </a:bodyPr>
          <a:lstStyle/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LUNCH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152956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178100"/>
              </p:ext>
            </p:extLst>
          </p:nvPr>
        </p:nvGraphicFramePr>
        <p:xfrm>
          <a:off x="122153" y="457200"/>
          <a:ext cx="10443144" cy="71969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4004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802019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614117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46052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83344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47655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845953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338962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49667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822552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880287"/>
                  </a:ext>
                </a:extLst>
              </a:tr>
              <a:tr h="164510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Three Cheese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Mac and Cheese bake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Flame Grilled Beef Burger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US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Pan Roasted Garlic and Herb Chicken Breast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Sage Gravy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Creamy Pork Stroganoff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Red Pepper &amp; Wild Mushroom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Breaded Katsu Chicken Breast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 Meatballs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BRUNCH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370920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Green Beans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Corn on The Cob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Rosemary Garlic Bread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Crispy Onions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Homemade Potato Wedges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Crisp lettuce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BBQ Spiced Crunchy Slaw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Burger Sauce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Cheese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Rosemary and Thyme Roasted Potatoes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Peas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Steamed Rice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Broccoli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Green Beans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Chunky Seasoned Chips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Peas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Curry Sauce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Mushy Peas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Lemon Wedges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Tartar Sauce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Spicy Tomato Rice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 and Raisins Slaw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Salad Bar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017602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</a:t>
                      </a:r>
                      <a:r>
                        <a:rPr lang="en-US" sz="900" b="0" i="0" u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asted</a:t>
                      </a: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Cherry Tomato Risotto with Basil Oil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Garden Pea Burger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Spicy Tomato Relish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highlight>
                            <a:srgbClr val="FFFF00"/>
                          </a:highlight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Root Vegetable and Lentil Bake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Topped with Cheddar Cheese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Soya Protein Stroganoff with Red Pepper &amp; Wild Mushrooms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Pumpkin and Sage Gnocchi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Buffalo Cauliflower Wings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685460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Apple and Cinnamon Pie with Whipped Vanilla Custard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C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hocolate Chip Cake with Chocolate Custard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Sticky Toffee Pudding  with Toffee Sauce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Biscoff Cheesecake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English Trifle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Victoria Sponge Cake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EE8456F2-6848-DB1C-B297-D253C96B23C4}"/>
              </a:ext>
            </a:extLst>
          </p:cNvPr>
          <p:cNvSpPr txBox="1">
            <a:spLocks/>
          </p:cNvSpPr>
          <p:nvPr/>
        </p:nvSpPr>
        <p:spPr>
          <a:xfrm>
            <a:off x="4644524" y="1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LUNCH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220487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823654"/>
              </p:ext>
            </p:extLst>
          </p:nvPr>
        </p:nvGraphicFramePr>
        <p:xfrm>
          <a:off x="0" y="457199"/>
          <a:ext cx="10691812" cy="71081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0549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621409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700988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790513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750724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482147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81548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415533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r>
                        <a:rPr lang="en-GB" sz="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sz="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r>
                        <a:rPr lang="en-GB" sz="8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sz="8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74643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057794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78926"/>
                  </a:ext>
                </a:extLst>
              </a:tr>
              <a:tr h="1295343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Traditional Slow Cooked Beef Lasagne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Sausage of the Week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Mash Potato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Loin of Pork  with Crispy Crackling and Red wine Gravy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Beef and Potato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Massaman Curry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Fish Fingers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Beef Chilli and Rice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Guacamole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 Cream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Pico De Gallo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Avenir Book" panose="02000503020000020003"/>
                          <a:cs typeface="Calibri" panose="020F0502020204030204" pitchFamily="34" charset="0"/>
                        </a:rPr>
                        <a:t>BRUNCH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517353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Steamed Carrots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Peas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Garlic Bread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Buttery Mashed  Potato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Honey and Thyme Parsnips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Steamed Greens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Stock Seasoned Roasted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Skin on Potatoes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Broccoli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Roasted Root Vegetables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Rice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Curried Cauliflower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Green Beans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Minted Yoghurt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Chunky Seasoned Chips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Peas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Curry Sauce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Mushy Peas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Tortilla Chips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Rice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Sweetcorn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176428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Creamy Courgette and Spinach Cheddar Cheese Lasagne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Plant Based Sausages with Root Vegetables and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Crispy Sage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Stuffed Beef Tomato with Olives,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Feta and Vegetable Couscous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Chickpea, Lentil and Sweet Potato Curry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 Dried Tomato Red Onion &amp; Mozzarella Tart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Mexican Mixed Bean Stew with Roasted Peppers and Sweet Potato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768789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Syrup Sponge with Custard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Strawberry Crumble Cake with Vanilla Custard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Seasonal Fruit Cobbler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Vanilla Custard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Banoffee Pie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Dorset Apple cake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Chef’s Choice Dessert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6C8962E1-3880-9DF4-FAA6-609AB6A56870}"/>
              </a:ext>
            </a:extLst>
          </p:cNvPr>
          <p:cNvSpPr txBox="1">
            <a:spLocks/>
          </p:cNvSpPr>
          <p:nvPr/>
        </p:nvSpPr>
        <p:spPr>
          <a:xfrm>
            <a:off x="4641702" y="0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LUNCH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1863536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622596"/>
              </p:ext>
            </p:extLst>
          </p:nvPr>
        </p:nvGraphicFramePr>
        <p:xfrm>
          <a:off x="1" y="457199"/>
          <a:ext cx="10691814" cy="7144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2178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492626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09680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45124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45576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77346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160209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85272"/>
                  </a:ext>
                </a:extLst>
              </a:tr>
              <a:tr h="1339564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Nando's Style Chargrill  Chicken Fillet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Sweet Chilli Beef Stir Fry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Classic Cottage Pie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</a:t>
                      </a: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Garlic and Herb Chicken Leg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Build Your Own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Chilli Beef Nachos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Tortilla Chips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Coq Au Vin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Pearl Onions and Bacon Bits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Beef, Pepper and Mushroom Loaded Sour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Dough Pitta Kebab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321131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Seasoned Skinny Fries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Classic Coleslaw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Egg Noodles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Prawn Crackers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Bok Choi 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Chinese Vegetables </a:t>
                      </a: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Vegetable Panache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Beetroot and Carrot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gravy  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Tomato </a:t>
                      </a: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Rice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Cauliflower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Green Beans </a:t>
                      </a:r>
                      <a:br>
                        <a:rPr kumimoji="0" lang="en-US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Cajun Corn </a:t>
                      </a:r>
                      <a:b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</a:t>
                      </a: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uacamole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Sour Cream 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Tomato Salsa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Celeriac and Potato Gratin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Roasted Carrots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Peas  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Parmenter Potage 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Pickled Red Cabbage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Shredded Lettuce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Smashed Avocados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Chive Sour Cream  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27164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Spicy Mixed Bean Burger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Coriander Yoghurt 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Vegetable Chow Mein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Braised Lentil and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Vegetable Cottage Pie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SzPts val="800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Breaded Soya based Protein Fillet with Spicy Tomato Relish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BBQ Pulled Oumph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Nachos 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rispy Baked Sweet Potato, Carrot  and Halloumi </a:t>
                      </a: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Diced Paneer, Pepper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and Mushroom Loaded Sour Dough Pitta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780701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Lemon Posset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Mango Fool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Blueberry Cheesecake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Cold Dessert Selection Pots with Jelly’s and Fruits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Ice Cream Selection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Chef’s Choice Dessert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Cherry Bakewell Muffin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3D48FFD7-E07A-8B6B-1274-F2D5F0B85016}"/>
              </a:ext>
            </a:extLst>
          </p:cNvPr>
          <p:cNvSpPr txBox="1">
            <a:spLocks/>
          </p:cNvSpPr>
          <p:nvPr/>
        </p:nvSpPr>
        <p:spPr>
          <a:xfrm>
            <a:off x="4628857" y="0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SUPPER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3617485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5985346"/>
              </p:ext>
            </p:extLst>
          </p:nvPr>
        </p:nvGraphicFramePr>
        <p:xfrm>
          <a:off x="40193" y="457200"/>
          <a:ext cx="10651621" cy="6918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7209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399621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4756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741572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32285561"/>
                  </a:ext>
                </a:extLst>
              </a:tr>
              <a:tr h="1602120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Chargrilled Bacon Steak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and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Pineapple Salsa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Chicken, Rice and Bean Burrito </a:t>
                      </a: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BBQ Pork Steaks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Beef in Black Bean Sauce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Homemade Pepperoni Pizza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Chinese Lemon Chicken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Chicken, Chorizo and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King Prawn Paella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175474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Buttered New Potatoes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Savoy Cabbage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Sliced Maple Glazed Carrot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Mexican Vegetables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Buttered Sweetcorn  </a:t>
                      </a:r>
                      <a:b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fr-FR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Sour Cream </a:t>
                      </a:r>
                      <a:b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Salads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Parmentier Potatoes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Corn on the Cob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Noodles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Pak Choi and Bean Shoots  Carrot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F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ajita Wedges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Selection of Salads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Classic Coleslaw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Vegetable Chow Mein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Spring Rolls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Prawn Crackers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Mangetout 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Steamed Green Beans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Sweetcorn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House Salad 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107326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Cauliflower Steak Pomegranate and Mint Dressing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it-IT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Four Bean Burrito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it-IT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Stuffed Mushroom with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Welsh Rarebit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Sticky Soy and Ginger Merited Tofu 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with Stir Fried Vegetables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Classic Margherita Pizza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</a:t>
                      </a: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empura Vegetables with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Sweet Chilli Sauce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Vegetable Paella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860749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Rich Chocolate Mousse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Cold Dessert Selection Pots with Jelly’s and Fruits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S’mores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Brownie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Tiramisu Pots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Chocolate Roulade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Cookie Dough Tray Bake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Cream 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Sponge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1F2C251D-4B62-AB6A-BE97-B0D06833DADE}"/>
              </a:ext>
            </a:extLst>
          </p:cNvPr>
          <p:cNvSpPr txBox="1">
            <a:spLocks/>
          </p:cNvSpPr>
          <p:nvPr/>
        </p:nvSpPr>
        <p:spPr>
          <a:xfrm>
            <a:off x="4641703" y="0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SUPPER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2</a:t>
            </a:r>
          </a:p>
        </p:txBody>
      </p:sp>
    </p:spTree>
    <p:extLst>
      <p:ext uri="{BB962C8B-B14F-4D97-AF65-F5344CB8AC3E}">
        <p14:creationId xmlns:p14="http://schemas.microsoft.com/office/powerpoint/2010/main" val="3681246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98DEE0F-CCAB-D040-81BB-94CA9600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9787626"/>
              </p:ext>
            </p:extLst>
          </p:nvPr>
        </p:nvGraphicFramePr>
        <p:xfrm>
          <a:off x="-1" y="421119"/>
          <a:ext cx="10691813" cy="70895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402">
                  <a:extLst>
                    <a:ext uri="{9D8B030D-6E8A-4147-A177-3AD203B41FA5}">
                      <a16:colId xmlns:a16="http://schemas.microsoft.com/office/drawing/2014/main" val="2339360441"/>
                    </a:ext>
                  </a:extLst>
                </a:gridCol>
                <a:gridCol w="1531067">
                  <a:extLst>
                    <a:ext uri="{9D8B030D-6E8A-4147-A177-3AD203B41FA5}">
                      <a16:colId xmlns:a16="http://schemas.microsoft.com/office/drawing/2014/main" val="568867942"/>
                    </a:ext>
                  </a:extLst>
                </a:gridCol>
                <a:gridCol w="1523471">
                  <a:extLst>
                    <a:ext uri="{9D8B030D-6E8A-4147-A177-3AD203B41FA5}">
                      <a16:colId xmlns:a16="http://schemas.microsoft.com/office/drawing/2014/main" val="3566212462"/>
                    </a:ext>
                  </a:extLst>
                </a:gridCol>
                <a:gridCol w="1537507">
                  <a:extLst>
                    <a:ext uri="{9D8B030D-6E8A-4147-A177-3AD203B41FA5}">
                      <a16:colId xmlns:a16="http://schemas.microsoft.com/office/drawing/2014/main" val="2601815369"/>
                    </a:ext>
                  </a:extLst>
                </a:gridCol>
                <a:gridCol w="1517562">
                  <a:extLst>
                    <a:ext uri="{9D8B030D-6E8A-4147-A177-3AD203B41FA5}">
                      <a16:colId xmlns:a16="http://schemas.microsoft.com/office/drawing/2014/main" val="2903707165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2323474626"/>
                    </a:ext>
                  </a:extLst>
                </a:gridCol>
                <a:gridCol w="1527402">
                  <a:extLst>
                    <a:ext uri="{9D8B030D-6E8A-4147-A177-3AD203B41FA5}">
                      <a16:colId xmlns:a16="http://schemas.microsoft.com/office/drawing/2014/main" val="3724340305"/>
                    </a:ext>
                  </a:extLst>
                </a:gridCol>
              </a:tblGrid>
              <a:tr h="55421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Tuesday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Wednesday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Thursday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Saturday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Sunday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106930" marR="106930" marT="53465" marB="53465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9480202"/>
                  </a:ext>
                </a:extLst>
              </a:tr>
              <a:tr h="67067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SOUP OF THE DAY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Served with </a:t>
                      </a:r>
                      <a:b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US" sz="900" b="0" i="0" u="none" strike="noStrike" cap="none" baseline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Freshly Baked </a:t>
                      </a: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Bread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2002487"/>
                  </a:ext>
                </a:extLst>
              </a:tr>
              <a:tr h="1026545"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  <a:sym typeface="Calibri"/>
                        </a:rPr>
                        <a:t>PASTA AND JACKET BAR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Pasta, Jacket Potato, or Sweet Potato with Choice of Rich Tomato Sauce or </a:t>
                      </a:r>
                      <a:b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</a:b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Filling of the Day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76649563"/>
                  </a:ext>
                </a:extLst>
              </a:tr>
              <a:tr h="1205277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Gammon, Egg and Chips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Hunter’s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Chicken Bake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BBQ Pulled Beef Brisket Bap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Sweet and Sour Chicken Balls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Pepperoni Pasta Bake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Lightly Spiced Lamb Biryani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MAIN COURSE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Topside Beef with Yorkshire Pudding and Horseradish 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GLUTEN FREE / HALAL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OPTIONS PROVIDED</a:t>
                      </a: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632004"/>
                  </a:ext>
                </a:extLst>
              </a:tr>
              <a:tr h="1080957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hips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Eggs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Baked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Herb Rice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Roasted Carrots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Green Beans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eri Peri Potato Wedges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Greens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Creamy Dill Coleslaw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Jalapenos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Gherkins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Egg Fried Rice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Prawn Crackers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Corn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Peas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Garlic Ciabatta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Roasted Courgettes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Mixed House Salad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Onion Bhaji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Naan Bread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Poppadom’s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Aloo gobi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Selection of Condiments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SIDES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Dauphinoise Potatoes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Tendersteam Broccoli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Cauliflower Cheese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1229109"/>
                  </a:ext>
                </a:extLst>
              </a:tr>
              <a:tr h="952557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Mixed Roasted Vegetable Strudel </a:t>
                      </a: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Chargrilled Miso Celeriac Steak </a:t>
                      </a:r>
                      <a:b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BBQ Halloumi Wrap with House Salad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Sweet and Sour Tofu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Tomato and Basil Bake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dirty="0">
                        <a:solidFill>
                          <a:schemeClr val="tx1"/>
                        </a:solidFill>
                        <a:highlight>
                          <a:srgbClr val="FF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</a:t>
                      </a: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auliflower and Vegetable Biriyani 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VEGETARIAN </a:t>
                      </a: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HOT AND HEARTY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br>
                        <a:rPr lang="en-GB" sz="900" b="1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en-GB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Caramelized Red Onion Butternut Squash and Kale Pithivier</a:t>
                      </a: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53339029"/>
                  </a:ext>
                </a:extLst>
              </a:tr>
              <a:tr h="1119651"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Vanilla Panna Cotta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with </a:t>
                      </a: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Summer Berries </a:t>
                      </a:r>
                    </a:p>
                  </a:txBody>
                  <a:tcPr marL="80183" marR="80183" marT="0" marB="0"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Pangbourne Mess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White Chocolate  Bread and Butter Pudding with Cream </a:t>
                      </a: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US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US" sz="900" b="0" i="0" u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Cold Dessert Selection Pots with Jelly’s and Fruits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1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Carrot Cake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C</a:t>
                      </a: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hocolate Eclair Vanilla Cream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endParaRPr lang="en-GB" sz="900" b="0" i="0" u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r>
                        <a:rPr lang="en-GB" sz="9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DESSERT OF THE DAY</a:t>
                      </a:r>
                    </a:p>
                    <a:p>
                      <a:pPr marL="0" marR="0" lvl="0" indent="0" algn="ctr" defTabSz="503972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  <a:tabLst/>
                        <a:defRPr/>
                      </a:pPr>
                      <a:endParaRPr lang="en-GB" sz="9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  <a:t>Seasonal Fruit Crumble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800"/>
                        <a:buFont typeface="Calibri"/>
                        <a:buNone/>
                      </a:pPr>
                      <a:br>
                        <a:rPr lang="en-GB" sz="900" b="0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Calibri"/>
                          <a:cs typeface="Calibri" panose="020F0502020204030204" pitchFamily="34" charset="0"/>
                          <a:sym typeface="Calibri"/>
                        </a:rPr>
                      </a:br>
                      <a:endParaRPr lang="en-GB" sz="900" b="0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 marL="80183" marR="80183" marT="0" marB="0" anchor="ctr">
                    <a:lnL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8EB4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0355281"/>
                  </a:ext>
                </a:extLst>
              </a:tr>
            </a:tbl>
          </a:graphicData>
        </a:graphic>
      </p:graphicFrame>
      <p:sp>
        <p:nvSpPr>
          <p:cNvPr id="6" name="Subtitle 5">
            <a:extLst>
              <a:ext uri="{FF2B5EF4-FFF2-40B4-BE49-F238E27FC236}">
                <a16:creationId xmlns:a16="http://schemas.microsoft.com/office/drawing/2014/main" id="{85E1F8EE-312F-4DCB-D3B3-33AE548BE6FC}"/>
              </a:ext>
            </a:extLst>
          </p:cNvPr>
          <p:cNvSpPr txBox="1">
            <a:spLocks/>
          </p:cNvSpPr>
          <p:nvPr/>
        </p:nvSpPr>
        <p:spPr>
          <a:xfrm>
            <a:off x="4641702" y="39757"/>
            <a:ext cx="1408406" cy="4572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984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039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764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007943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54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511915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15886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9858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3023829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527801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4031772" indent="0" algn="ctr" defTabSz="503972" rtl="0" eaLnBrk="1" latinLnBrk="0" hangingPunct="1">
              <a:spcBef>
                <a:spcPts val="1102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323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400" b="1" dirty="0">
                <a:solidFill>
                  <a:schemeClr val="tx1"/>
                </a:solidFill>
                <a:latin typeface="Avenir Roman" panose="02000503020000020003" pitchFamily="2" charset="0"/>
              </a:rPr>
              <a:t>SUPPER MENU</a:t>
            </a:r>
            <a:b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</a:br>
            <a:r>
              <a:rPr lang="en-US" sz="1000" b="1" dirty="0">
                <a:solidFill>
                  <a:schemeClr val="tx1"/>
                </a:solidFill>
                <a:latin typeface="Avenir Roman" panose="02000503020000020003" pitchFamily="2" charset="0"/>
              </a:rPr>
              <a:t>WEEK 3</a:t>
            </a:r>
          </a:p>
        </p:txBody>
      </p:sp>
    </p:spTree>
    <p:extLst>
      <p:ext uri="{BB962C8B-B14F-4D97-AF65-F5344CB8AC3E}">
        <p14:creationId xmlns:p14="http://schemas.microsoft.com/office/powerpoint/2010/main" val="21200708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618523B-1889-4A06-BCF2-A2CCA8C7F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6455" y="729574"/>
            <a:ext cx="9409494" cy="367628"/>
          </a:xfrm>
        </p:spPr>
        <p:txBody>
          <a:bodyPr>
            <a:noAutofit/>
          </a:bodyPr>
          <a:lstStyle/>
          <a:p>
            <a:pPr algn="ctr"/>
            <a:r>
              <a:rPr lang="en-GB" sz="2800" b="1" u="sng"/>
              <a:t>Salad bar menu 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F24FB96D-9BDF-3A42-96FF-61A7EC4E2C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6460" y="1097203"/>
            <a:ext cx="4058383" cy="4779045"/>
          </a:xfrm>
        </p:spPr>
        <p:txBody>
          <a:bodyPr>
            <a:normAutofit lnSpcReduction="1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Choices of 5 everyday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Green bean, lemon and thyme vinaigrette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Salad Niçoise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Mexican 4 bean salad with lime and coriander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Moroccan style couscous with pomegranate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Asian slaw with pickled vegetables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Roast mix peppers with green pesto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Pickle red cabbage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Chunky dice avocado with fresh coriander and red chillies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Rosemary roasted squash and field mushroom salad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Celeriac coleslaw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Waldorf salad (nut free)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Butterbean, quinoa and roasted butternut squash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Roasted beetroot salad with goat’s cheese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Pasta salad 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- fresh pasta tossed with red peppers and basil or green pesto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Potato salad 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– with shallots and a vinaigrette or mayonnaise and chive dressing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Slice fennel with lemon juice vinaigrette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Tabbouleh salad</a:t>
            </a: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: crack wheat, cucumber, fresh mint, and lemon juice, small diced peppers, lot of chopped parsley, chopped tom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000">
              <a:solidFill>
                <a:prstClr val="black">
                  <a:lumMod val="75000"/>
                  <a:lumOff val="25000"/>
                </a:prstClr>
              </a:solidFill>
              <a:latin typeface="+mj-lt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1" i="0" u="sng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Everyday choices x 6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Mixed green salad leaves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Chopped tomato - garnished with chopped chives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Diced cucumber - garnished with chopped parsley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Coleslaw - shredded cabbage, onion &amp; carrot in mayonnaise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Marinated mix olive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Sweet corn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0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+mj-lt"/>
                <a:ea typeface="+mn-ea"/>
                <a:cs typeface="Calibri" panose="020F0502020204030204" pitchFamily="34" charset="0"/>
              </a:rPr>
              <a:t>Julien of mix peppers -Carrot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000">
                <a:solidFill>
                  <a:prstClr val="black">
                    <a:lumMod val="75000"/>
                    <a:lumOff val="25000"/>
                  </a:prstClr>
                </a:solidFill>
                <a:latin typeface="+mj-lt"/>
                <a:cs typeface="Calibri" panose="020F0502020204030204" pitchFamily="34" charset="0"/>
              </a:rPr>
              <a:t>Hummus 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+mj-lt"/>
              <a:ea typeface="+mn-ea"/>
              <a:cs typeface="Calibri" panose="020F0502020204030204" pitchFamily="34" charset="0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4172" b="1">
              <a:solidFill>
                <a:srgbClr val="1B2A47"/>
              </a:solidFill>
              <a:latin typeface="Avenir Roman" panose="02000503020000020003" pitchFamily="2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FD9D24E-3A04-E14C-8A5B-4B29F01555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52905" y="4043261"/>
            <a:ext cx="1354443" cy="1322698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8E7A4E07-E2D8-014E-B3DA-ACAE9E66B3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41728" y="4960179"/>
            <a:ext cx="831038" cy="811561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50D41329-3F8A-824D-9051-8AA895F7FAA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2077895" y="3514095"/>
            <a:ext cx="831038" cy="811561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F356C4AE-81BB-1347-9DD2-F4B055D15BC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28710" y="1314606"/>
            <a:ext cx="831038" cy="81156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D8C6BFC-ABF0-0C45-A72B-B491C62D2CC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367127" y="2681049"/>
            <a:ext cx="831038" cy="811561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7B87FEAC-F52E-4DEA-8ED0-D641EB4FD918}"/>
              </a:ext>
            </a:extLst>
          </p:cNvPr>
          <p:cNvSpPr/>
          <p:nvPr/>
        </p:nvSpPr>
        <p:spPr>
          <a:xfrm>
            <a:off x="4095698" y="2840534"/>
            <a:ext cx="2671422" cy="484107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sz="1273">
              <a:latin typeface="Avenir Roman" panose="02000503020000020003"/>
            </a:endParaRPr>
          </a:p>
          <a:p>
            <a:endParaRPr lang="en-GB" sz="1273">
              <a:latin typeface="Avenir Roman" panose="02000503020000020003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A3973C2-E632-46D7-9463-B7AB7A981F03}"/>
              </a:ext>
            </a:extLst>
          </p:cNvPr>
          <p:cNvSpPr txBox="1"/>
          <p:nvPr/>
        </p:nvSpPr>
        <p:spPr>
          <a:xfrm>
            <a:off x="4536158" y="1536970"/>
            <a:ext cx="538605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1100" b="1" u="sng">
                <a:latin typeface="Calibri" panose="020F0502020204030204" pitchFamily="34" charset="0"/>
                <a:cs typeface="Calibri" panose="020F0502020204030204" pitchFamily="34" charset="0"/>
              </a:rPr>
              <a:t>Proteins </a:t>
            </a:r>
            <a:r>
              <a:rPr lang="en-GB" sz="400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/>
            <a:r>
              <a:rPr lang="en-GB" sz="1000" b="1" u="sng">
                <a:latin typeface="Calibri" panose="020F0502020204030204" pitchFamily="34" charset="0"/>
                <a:cs typeface="Calibri" panose="020F0502020204030204" pitchFamily="34" charset="0"/>
              </a:rPr>
              <a:t>Choices of 3 everyday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Beetroot salad - beetroot garnished with spring onions or goat cheese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Chicken or bacon Caesar salad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Emerald broccoli &amp; feta or stilton cheese salad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Grilled sweet potato and pancetta salad</a:t>
            </a:r>
          </a:p>
          <a:p>
            <a:pPr algn="ctr"/>
            <a:r>
              <a:rPr lang="en-GB" sz="1000" b="1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Tuna salad: </a:t>
            </a:r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rice, red onions, parsley, green beans, red peppers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Avocado, tomato and feta salad - dressed with lemon juice, olive oil and seasoning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Rocket and parmesan salad - shaved parmesan, drizzled with olive oil and seasoning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Greek salad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Chicory and stilton with vinaigrette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Roast cauliflowers with goat cheese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Mozzarella pearls, with guacamole, cherry tomato basil</a:t>
            </a:r>
          </a:p>
          <a:p>
            <a:pPr algn="ctr"/>
            <a:r>
              <a:rPr lang="en-GB" sz="100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Boils eggs </a:t>
            </a:r>
            <a:endParaRPr lang="en-US" b="1">
              <a:solidFill>
                <a:srgbClr val="8EB3BD"/>
              </a:solidFill>
              <a:latin typeface="Avenir Roman" panose="02000503020000020003" pitchFamily="2" charset="0"/>
              <a:cs typeface="Calibri" panose="020F0502020204030204" pitchFamily="34" charset="0"/>
            </a:endParaRPr>
          </a:p>
          <a:p>
            <a:pPr algn="ctr"/>
            <a:endParaRPr lang="en-US" sz="1000">
              <a:solidFill>
                <a:srgbClr val="8EB3BD"/>
              </a:solidFill>
              <a:latin typeface="Avenir Roman" panose="0200050302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14690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</TotalTime>
  <Words>4175</Words>
  <Application>Microsoft Office PowerPoint</Application>
  <PresentationFormat>Custom</PresentationFormat>
  <Paragraphs>1136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Avenir Book</vt:lpstr>
      <vt:lpstr>Avenir Roman</vt:lpstr>
      <vt:lpstr>Calibri</vt:lpstr>
      <vt:lpstr>Trebuchet MS</vt:lpstr>
      <vt:lpstr>Wingdings 3</vt:lpstr>
      <vt:lpstr>Facet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Salad bar menu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Boughton</dc:creator>
  <cp:lastModifiedBy>Rebecca Broadberry (Staff)</cp:lastModifiedBy>
  <cp:revision>7</cp:revision>
  <cp:lastPrinted>2023-04-12T10:46:04Z</cp:lastPrinted>
  <dcterms:created xsi:type="dcterms:W3CDTF">2018-08-06T08:25:26Z</dcterms:created>
  <dcterms:modified xsi:type="dcterms:W3CDTF">2025-01-14T10:05:22Z</dcterms:modified>
</cp:coreProperties>
</file>